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ks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ID\Desktop\COVID19%20CASES%20DAY%20WISE%20LI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8"/>
              <c:layout>
                <c:manualLayout>
                  <c:x val="3.47985347985347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FE-4677-8251-4AFEBCDAC937}"/>
                </c:ext>
              </c:extLst>
            </c:dLbl>
            <c:dLbl>
              <c:idx val="19"/>
              <c:layout>
                <c:manualLayout>
                  <c:x val="4.5787545787545778E-2"/>
                  <c:y val="-4.8219677926220008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FE-4677-8251-4AFEBCDAC937}"/>
                </c:ext>
              </c:extLst>
            </c:dLbl>
            <c:dLbl>
              <c:idx val="20"/>
              <c:layout>
                <c:manualLayout>
                  <c:x val="2.7472527472527486E-2"/>
                  <c:y val="-4.8219677926220008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FE-4677-8251-4AFEBCDAC937}"/>
                </c:ext>
              </c:extLst>
            </c:dLbl>
            <c:dLbl>
              <c:idx val="21"/>
              <c:layout>
                <c:manualLayout>
                  <c:x val="4.9450549450549476E-2"/>
                  <c:y val="2.1041557075223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FE-4677-8251-4AFEBCDAC937}"/>
                </c:ext>
              </c:extLst>
            </c:dLbl>
            <c:dLbl>
              <c:idx val="22"/>
              <c:layout>
                <c:manualLayout>
                  <c:x val="4.57875457875457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FE-4677-8251-4AFEBCDAC937}"/>
                </c:ext>
              </c:extLst>
            </c:dLbl>
            <c:dLbl>
              <c:idx val="23"/>
              <c:layout>
                <c:manualLayout>
                  <c:x val="3.84615384615384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FE-4677-8251-4AFEBCDAC937}"/>
                </c:ext>
              </c:extLst>
            </c:dLbl>
            <c:dLbl>
              <c:idx val="24"/>
              <c:layout>
                <c:manualLayout>
                  <c:x val="3.8461538461538484E-2"/>
                  <c:y val="-2.10415570752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FE-4677-8251-4AFEBCDAC937}"/>
                </c:ext>
              </c:extLst>
            </c:dLbl>
            <c:dLbl>
              <c:idx val="25"/>
              <c:layout>
                <c:manualLayout>
                  <c:x val="4.2124542124542114E-2"/>
                  <c:y val="2.1041557075223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FE-4677-8251-4AFEBCDAC937}"/>
                </c:ext>
              </c:extLst>
            </c:dLbl>
            <c:dLbl>
              <c:idx val="26"/>
              <c:layout>
                <c:manualLayout>
                  <c:x val="3.846153846153845E-2"/>
                  <c:y val="-6.31246712256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FE-4677-8251-4AFEBCDAC937}"/>
                </c:ext>
              </c:extLst>
            </c:dLbl>
            <c:dLbl>
              <c:idx val="27"/>
              <c:layout>
                <c:manualLayout>
                  <c:x val="5.8608058608058594E-2"/>
                  <c:y val="-6.1728405062766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FE-4677-8251-4AFEBCDAC937}"/>
                </c:ext>
              </c:extLst>
            </c:dLbl>
            <c:dLbl>
              <c:idx val="28"/>
              <c:layout>
                <c:manualLayout>
                  <c:x val="2.3809523809523815E-2"/>
                  <c:y val="-6.17284050627661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FE-4677-8251-4AFEBCDAC937}"/>
                </c:ext>
              </c:extLst>
            </c:dLbl>
            <c:dLbl>
              <c:idx val="30"/>
              <c:layout>
                <c:manualLayout>
                  <c:x val="2.7472527472527496E-2"/>
                  <c:y val="-8.2304540083688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FE-4677-8251-4AFEBCDAC937}"/>
                </c:ext>
              </c:extLst>
            </c:dLbl>
            <c:dLbl>
              <c:idx val="31"/>
              <c:layout>
                <c:manualLayout>
                  <c:x val="2.7472527472527486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BFE-4677-8251-4AFEBCDAC937}"/>
                </c:ext>
              </c:extLst>
            </c:dLbl>
            <c:dLbl>
              <c:idx val="32"/>
              <c:layout>
                <c:manualLayout>
                  <c:x val="3.8461538461538471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BFE-4677-8251-4AFEBCDAC937}"/>
                </c:ext>
              </c:extLst>
            </c:dLbl>
            <c:dLbl>
              <c:idx val="33"/>
              <c:layout>
                <c:manualLayout>
                  <c:x val="3.8461538461538471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BFE-4677-8251-4AFEBCDAC937}"/>
                </c:ext>
              </c:extLst>
            </c:dLbl>
            <c:dLbl>
              <c:idx val="34"/>
              <c:layout>
                <c:manualLayout>
                  <c:x val="4.0293040293040303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BFE-4677-8251-4AFEBCDAC937}"/>
                </c:ext>
              </c:extLst>
            </c:dLbl>
            <c:dLbl>
              <c:idx val="35"/>
              <c:layout>
                <c:manualLayout>
                  <c:x val="3.2967032967032975E-2"/>
                  <c:y val="-2.0576135020922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BFE-4677-8251-4AFEBCDAC937}"/>
                </c:ext>
              </c:extLst>
            </c:dLbl>
            <c:dLbl>
              <c:idx val="36"/>
              <c:layout>
                <c:manualLayout>
                  <c:x val="4.9450549450549504E-2"/>
                  <c:y val="-2.0576135020922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BFE-4677-8251-4AFEBCDAC937}"/>
                </c:ext>
              </c:extLst>
            </c:dLbl>
            <c:dLbl>
              <c:idx val="37"/>
              <c:layout>
                <c:manualLayout>
                  <c:x val="3.84615384615384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BFE-4677-8251-4AFEBCDAC937}"/>
                </c:ext>
              </c:extLst>
            </c:dLbl>
            <c:dLbl>
              <c:idx val="38"/>
              <c:layout>
                <c:manualLayout>
                  <c:x val="4.2124542124542114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BFE-4677-8251-4AFEBCDAC937}"/>
                </c:ext>
              </c:extLst>
            </c:dLbl>
            <c:dLbl>
              <c:idx val="39"/>
              <c:layout>
                <c:manualLayout>
                  <c:x val="5.1282051282051294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BFE-4677-8251-4AFEBCDAC937}"/>
                </c:ext>
              </c:extLst>
            </c:dLbl>
            <c:dLbl>
              <c:idx val="40"/>
              <c:layout>
                <c:manualLayout>
                  <c:x val="3.6630036630036604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BFE-4677-8251-4AFEBCDAC937}"/>
                </c:ext>
              </c:extLst>
            </c:dLbl>
            <c:dLbl>
              <c:idx val="41"/>
              <c:layout>
                <c:manualLayout>
                  <c:x val="2.9304029304029311E-2"/>
                  <c:y val="-4.1152270041844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BFE-4677-8251-4AFEBCDAC937}"/>
                </c:ext>
              </c:extLst>
            </c:dLbl>
            <c:dLbl>
              <c:idx val="42"/>
              <c:layout>
                <c:manualLayout>
                  <c:x val="3.6630036630036639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BFE-4677-8251-4AFEBCDAC937}"/>
                </c:ext>
              </c:extLst>
            </c:dLbl>
            <c:dLbl>
              <c:idx val="43"/>
              <c:layout>
                <c:manualLayout>
                  <c:x val="2.5641025641025647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BFE-4677-8251-4AFEBCDAC937}"/>
                </c:ext>
              </c:extLst>
            </c:dLbl>
            <c:dLbl>
              <c:idx val="44"/>
              <c:layout>
                <c:manualLayout>
                  <c:x val="5.1282051282051294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BFE-4677-8251-4AFEBCDAC937}"/>
                </c:ext>
              </c:extLst>
            </c:dLbl>
            <c:dLbl>
              <c:idx val="45"/>
              <c:layout>
                <c:manualLayout>
                  <c:x val="4.0293040293040323E-2"/>
                  <c:y val="-4.7153098039667527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BFE-4677-8251-4AFEBCDAC937}"/>
                </c:ext>
              </c:extLst>
            </c:dLbl>
            <c:dLbl>
              <c:idx val="46"/>
              <c:layout>
                <c:manualLayout>
                  <c:x val="5.1282051282051294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BFE-4677-8251-4AFEBCDAC937}"/>
                </c:ext>
              </c:extLst>
            </c:dLbl>
            <c:dLbl>
              <c:idx val="47"/>
              <c:layout>
                <c:manualLayout>
                  <c:x val="3.8461538461538436E-2"/>
                  <c:y val="-4.1152270041844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BFE-4677-8251-4AFEBCDAC937}"/>
                </c:ext>
              </c:extLst>
            </c:dLbl>
            <c:dLbl>
              <c:idx val="48"/>
              <c:layout>
                <c:manualLayout>
                  <c:x val="4.3956043956043966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BFE-4677-8251-4AFEBCDAC937}"/>
                </c:ext>
              </c:extLst>
            </c:dLbl>
            <c:dLbl>
              <c:idx val="49"/>
              <c:layout>
                <c:manualLayout>
                  <c:x val="4.2124542124542114E-2"/>
                  <c:y val="-4.1152270041844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BFE-4677-8251-4AFEBCDAC9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Sheet1!$A$2:$A$38</c:f>
              <c:numCache>
                <c:formatCode>m/d/yyyy</c:formatCode>
                <c:ptCount val="37"/>
                <c:pt idx="0">
                  <c:v>43853</c:v>
                </c:pt>
                <c:pt idx="1">
                  <c:v>43860</c:v>
                </c:pt>
                <c:pt idx="2">
                  <c:v>43867</c:v>
                </c:pt>
                <c:pt idx="3">
                  <c:v>43874</c:v>
                </c:pt>
                <c:pt idx="4">
                  <c:v>43881</c:v>
                </c:pt>
                <c:pt idx="5">
                  <c:v>43888</c:v>
                </c:pt>
                <c:pt idx="6">
                  <c:v>43895</c:v>
                </c:pt>
                <c:pt idx="7">
                  <c:v>43902</c:v>
                </c:pt>
                <c:pt idx="8">
                  <c:v>43909</c:v>
                </c:pt>
                <c:pt idx="9">
                  <c:v>43916</c:v>
                </c:pt>
                <c:pt idx="10">
                  <c:v>43923</c:v>
                </c:pt>
                <c:pt idx="11">
                  <c:v>43930</c:v>
                </c:pt>
                <c:pt idx="12">
                  <c:v>43937</c:v>
                </c:pt>
                <c:pt idx="13">
                  <c:v>43944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BFE-4677-8251-4AFEBCDAC937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Cumulative under observation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6630036630038311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BFE-4677-8251-4AFEBCDAC937}"/>
                </c:ext>
              </c:extLst>
            </c:dLbl>
            <c:dLbl>
              <c:idx val="1"/>
              <c:layout>
                <c:manualLayout>
                  <c:x val="-2.9304029304029304E-3"/>
                  <c:y val="4.649882481106004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BFE-4677-8251-4AFEBCDAC937}"/>
                </c:ext>
              </c:extLst>
            </c:dLbl>
            <c:dLbl>
              <c:idx val="2"/>
              <c:layout>
                <c:manualLayout>
                  <c:x val="4.0293040293040297E-3"/>
                  <c:y val="-6.2660001727099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BFE-4677-8251-4AFEBCDAC937}"/>
                </c:ext>
              </c:extLst>
            </c:dLbl>
            <c:dLbl>
              <c:idx val="3"/>
              <c:layout>
                <c:manualLayout>
                  <c:x val="-6.2271062271061937E-3"/>
                  <c:y val="-4.649882481106004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BFE-4677-8251-4AFEBCDAC937}"/>
                </c:ext>
              </c:extLst>
            </c:dLbl>
            <c:dLbl>
              <c:idx val="4"/>
              <c:layout>
                <c:manualLayout>
                  <c:x val="0"/>
                  <c:y val="2.0576135020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BFE-4677-8251-4AFEBCDAC9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Sheet1!$A$2:$A$38</c:f>
              <c:numCache>
                <c:formatCode>m/d/yyyy</c:formatCode>
                <c:ptCount val="37"/>
                <c:pt idx="0">
                  <c:v>43853</c:v>
                </c:pt>
                <c:pt idx="1">
                  <c:v>43860</c:v>
                </c:pt>
                <c:pt idx="2">
                  <c:v>43867</c:v>
                </c:pt>
                <c:pt idx="3">
                  <c:v>43874</c:v>
                </c:pt>
                <c:pt idx="4">
                  <c:v>43881</c:v>
                </c:pt>
                <c:pt idx="5">
                  <c:v>43888</c:v>
                </c:pt>
                <c:pt idx="6">
                  <c:v>43895</c:v>
                </c:pt>
                <c:pt idx="7">
                  <c:v>43902</c:v>
                </c:pt>
                <c:pt idx="8">
                  <c:v>43909</c:v>
                </c:pt>
                <c:pt idx="9">
                  <c:v>43916</c:v>
                </c:pt>
                <c:pt idx="10">
                  <c:v>43923</c:v>
                </c:pt>
                <c:pt idx="11">
                  <c:v>43930</c:v>
                </c:pt>
                <c:pt idx="12">
                  <c:v>43937</c:v>
                </c:pt>
                <c:pt idx="13">
                  <c:v>43944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13</c:v>
                </c:pt>
                <c:pt idx="1">
                  <c:v>1088</c:v>
                </c:pt>
                <c:pt idx="2">
                  <c:v>6599</c:v>
                </c:pt>
                <c:pt idx="3">
                  <c:v>17949</c:v>
                </c:pt>
                <c:pt idx="4">
                  <c:v>20221</c:v>
                </c:pt>
                <c:pt idx="5">
                  <c:v>23832</c:v>
                </c:pt>
                <c:pt idx="6">
                  <c:v>29607</c:v>
                </c:pt>
                <c:pt idx="7">
                  <c:v>38082</c:v>
                </c:pt>
                <c:pt idx="8">
                  <c:v>90459</c:v>
                </c:pt>
                <c:pt idx="9">
                  <c:v>267921</c:v>
                </c:pt>
                <c:pt idx="10">
                  <c:v>571616</c:v>
                </c:pt>
                <c:pt idx="11">
                  <c:v>659665</c:v>
                </c:pt>
                <c:pt idx="12">
                  <c:v>775589</c:v>
                </c:pt>
                <c:pt idx="13">
                  <c:v>945915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6BFE-4677-8251-4AFEBCDAC9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198357376"/>
        <c:axId val="70415488"/>
      </c:barChart>
      <c:dateAx>
        <c:axId val="19835737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15488"/>
        <c:crosses val="autoZero"/>
        <c:auto val="1"/>
        <c:lblOffset val="100"/>
        <c:baseTimeUnit val="days"/>
        <c:majorUnit val="7"/>
        <c:majorTimeUnit val="days"/>
        <c:minorUnit val="7"/>
        <c:minorTimeUnit val="days"/>
      </c:dateAx>
      <c:valAx>
        <c:axId val="7041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57376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A-4F28-965C-95CE8AD8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0156672"/>
        <c:axId val="5015820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Sheet1!$A$2:$A$15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AA-4F28-965C-95CE8AD8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37888"/>
        <c:axId val="160198016"/>
      </c:lineChart>
      <c:catAx>
        <c:axId val="5015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50158208"/>
        <c:crosses val="autoZero"/>
        <c:auto val="1"/>
        <c:lblAlgn val="ctr"/>
        <c:lblOffset val="100"/>
        <c:noMultiLvlLbl val="1"/>
      </c:catAx>
      <c:valAx>
        <c:axId val="501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156672"/>
        <c:crosses val="autoZero"/>
        <c:crossBetween val="between"/>
      </c:valAx>
      <c:valAx>
        <c:axId val="160198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1637888"/>
        <c:crosses val="max"/>
        <c:crossBetween val="between"/>
      </c:valAx>
      <c:catAx>
        <c:axId val="161637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0198016"/>
        <c:crosses val="autoZero"/>
        <c:auto val="1"/>
        <c:lblAlgn val="ctr"/>
        <c:lblOffset val="100"/>
        <c:noMultiLvlLbl val="1"/>
      </c:catAx>
    </c:plotArea>
    <c:legend>
      <c:legendPos val="r"/>
      <c:layout>
        <c:manualLayout>
          <c:xMode val="edge"/>
          <c:yMode val="edge"/>
          <c:x val="0.74846288214352996"/>
          <c:y val="0.69126464580858538"/>
          <c:w val="0.25153711785647004"/>
          <c:h val="0.15471870646851205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68715409082916E-2"/>
          <c:y val="0.13310068678638579"/>
          <c:w val="0.83126665941849387"/>
          <c:h val="0.6082573053114623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growthrate!$C$1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6.0339679762251942E-2"/>
                  <c:y val="-0.2458512956150751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 rtl="0"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Start of Thermal Screening of Incoming International Passengers</a:t>
                    </a:r>
                  </a:p>
                  <a:p>
                    <a:pPr algn="l" rtl="0">
                      <a:defRPr sz="1050">
                        <a:solidFill>
                          <a:schemeClr val="tx1"/>
                        </a:solidFill>
                      </a:defRPr>
                    </a:pPr>
                    <a:endParaRPr lang="en-US" sz="105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l" rtl="0"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24135384875401"/>
                      <c:h val="0.168326054540264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4E4-4F85-9C32-BF6B6EC63292}"/>
                </c:ext>
              </c:extLst>
            </c:dLbl>
            <c:dLbl>
              <c:idx val="21"/>
              <c:layout>
                <c:manualLayout>
                  <c:x val="-1.1359398788601717E-2"/>
                  <c:y val="-0.4577614284700898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Beginning of Travel Restrictions from COVID19 Affected Countries</a:t>
                    </a:r>
                  </a:p>
                  <a:p>
                    <a:pPr algn="ctr" rtl="0">
                      <a:defRPr sz="1050">
                        <a:solidFill>
                          <a:schemeClr val="tx1"/>
                        </a:solidFill>
                      </a:defRPr>
                    </a:pPr>
                    <a:endParaRPr lang="en-US" sz="105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E4-4F85-9C32-BF6B6EC63292}"/>
                </c:ext>
              </c:extLst>
            </c:dLbl>
            <c:dLbl>
              <c:idx val="65"/>
              <c:layout>
                <c:manualLayout>
                  <c:x val="-0.23975818812122171"/>
                  <c:y val="-0.2546207399750706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Janta Curfew,</a:t>
                    </a:r>
                  </a:p>
                  <a:p>
                    <a:pPr algn="l"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Inclusion of Hospitalized SARI Cases for COVID19 testing</a:t>
                    </a:r>
                  </a:p>
                  <a:p>
                    <a:pPr algn="l">
                      <a:defRPr sz="1050">
                        <a:solidFill>
                          <a:schemeClr val="tx1"/>
                        </a:solidFill>
                      </a:defRPr>
                    </a:pPr>
                    <a:endParaRPr lang="en-US" sz="105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l"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E4-4F85-9C32-BF6B6EC63292}"/>
                </c:ext>
              </c:extLst>
            </c:dLbl>
            <c:dLbl>
              <c:idx val="68"/>
              <c:layout>
                <c:manualLayout>
                  <c:x val="-0.1555755822919796"/>
                  <c:y val="-0.514093778818188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l"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Complete Stoppage of International Air Travel, </a:t>
                    </a:r>
                  </a:p>
                  <a:p>
                    <a:pPr algn="l"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COVID-19 Testing by Private labs Approved</a:t>
                    </a:r>
                  </a:p>
                  <a:p>
                    <a:pPr algn="l">
                      <a:defRPr sz="1050">
                        <a:solidFill>
                          <a:schemeClr val="tx1"/>
                        </a:solidFill>
                      </a:defRPr>
                    </a:pPr>
                    <a:endParaRPr lang="en-US" sz="105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l"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65640260130394"/>
                      <c:h val="0.11555591070280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4E4-4F85-9C32-BF6B6EC63292}"/>
                </c:ext>
              </c:extLst>
            </c:dLbl>
            <c:dLbl>
              <c:idx val="69"/>
              <c:layout>
                <c:manualLayout>
                  <c:x val="-0.10461104642621427"/>
                  <c:y val="-0.6392430000304015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>
                        <a:solidFill>
                          <a:schemeClr val="tx1"/>
                        </a:solidFill>
                      </a:rPr>
                      <a:t>Country Wide Lock Down</a:t>
                    </a:r>
                  </a:p>
                  <a:p>
                    <a:pPr algn="ctr" rtl="0">
                      <a:defRPr sz="1050">
                        <a:solidFill>
                          <a:schemeClr val="tx1"/>
                        </a:solidFill>
                      </a:defRPr>
                    </a:pPr>
                    <a:endParaRPr lang="en-US" sz="105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E4-4F85-9C32-BF6B6EC63292}"/>
                </c:ext>
              </c:extLst>
            </c:dLbl>
            <c:dLbl>
              <c:idx val="80"/>
              <c:layout>
                <c:manualLayout>
                  <c:x val="1.815369700761724E-2"/>
                  <c:y val="-0.253054101214424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COVID19 Rapid Testing Started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21509884009578"/>
                      <c:h val="0.119064496548751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4E4-4F85-9C32-BF6B6EC63292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growthrate!$A$2:$A$100</c:f>
              <c:numCache>
                <c:formatCode>m/d/yyyy</c:formatCode>
                <c:ptCount val="99"/>
                <c:pt idx="0">
                  <c:v>43845</c:v>
                </c:pt>
                <c:pt idx="1">
                  <c:v>43846</c:v>
                </c:pt>
                <c:pt idx="2">
                  <c:v>43847</c:v>
                </c:pt>
                <c:pt idx="3">
                  <c:v>43848</c:v>
                </c:pt>
                <c:pt idx="4">
                  <c:v>43849</c:v>
                </c:pt>
                <c:pt idx="5">
                  <c:v>43850</c:v>
                </c:pt>
                <c:pt idx="6">
                  <c:v>43851</c:v>
                </c:pt>
                <c:pt idx="7">
                  <c:v>43852</c:v>
                </c:pt>
                <c:pt idx="8">
                  <c:v>43853</c:v>
                </c:pt>
                <c:pt idx="9">
                  <c:v>43854</c:v>
                </c:pt>
                <c:pt idx="10">
                  <c:v>43855</c:v>
                </c:pt>
                <c:pt idx="11">
                  <c:v>43856</c:v>
                </c:pt>
                <c:pt idx="12">
                  <c:v>43857</c:v>
                </c:pt>
                <c:pt idx="13">
                  <c:v>43858</c:v>
                </c:pt>
                <c:pt idx="14">
                  <c:v>43859</c:v>
                </c:pt>
                <c:pt idx="15">
                  <c:v>43860</c:v>
                </c:pt>
                <c:pt idx="16">
                  <c:v>43861</c:v>
                </c:pt>
                <c:pt idx="17">
                  <c:v>43862</c:v>
                </c:pt>
                <c:pt idx="18">
                  <c:v>43863</c:v>
                </c:pt>
                <c:pt idx="19">
                  <c:v>43864</c:v>
                </c:pt>
                <c:pt idx="20">
                  <c:v>43865</c:v>
                </c:pt>
                <c:pt idx="21">
                  <c:v>43866</c:v>
                </c:pt>
                <c:pt idx="22">
                  <c:v>43867</c:v>
                </c:pt>
                <c:pt idx="23">
                  <c:v>43868</c:v>
                </c:pt>
                <c:pt idx="24">
                  <c:v>43869</c:v>
                </c:pt>
                <c:pt idx="25">
                  <c:v>43870</c:v>
                </c:pt>
                <c:pt idx="26">
                  <c:v>43871</c:v>
                </c:pt>
                <c:pt idx="27">
                  <c:v>43872</c:v>
                </c:pt>
                <c:pt idx="28">
                  <c:v>43873</c:v>
                </c:pt>
                <c:pt idx="29">
                  <c:v>43874</c:v>
                </c:pt>
                <c:pt idx="30">
                  <c:v>43875</c:v>
                </c:pt>
                <c:pt idx="31">
                  <c:v>43876</c:v>
                </c:pt>
                <c:pt idx="32">
                  <c:v>43877</c:v>
                </c:pt>
                <c:pt idx="33">
                  <c:v>43878</c:v>
                </c:pt>
                <c:pt idx="34">
                  <c:v>43879</c:v>
                </c:pt>
                <c:pt idx="35">
                  <c:v>43880</c:v>
                </c:pt>
                <c:pt idx="36">
                  <c:v>43881</c:v>
                </c:pt>
                <c:pt idx="37">
                  <c:v>43882</c:v>
                </c:pt>
                <c:pt idx="38">
                  <c:v>43883</c:v>
                </c:pt>
                <c:pt idx="39">
                  <c:v>43884</c:v>
                </c:pt>
                <c:pt idx="40">
                  <c:v>43885</c:v>
                </c:pt>
                <c:pt idx="41">
                  <c:v>43886</c:v>
                </c:pt>
                <c:pt idx="42">
                  <c:v>43887</c:v>
                </c:pt>
                <c:pt idx="43">
                  <c:v>43888</c:v>
                </c:pt>
                <c:pt idx="44">
                  <c:v>43889</c:v>
                </c:pt>
                <c:pt idx="45">
                  <c:v>43890</c:v>
                </c:pt>
                <c:pt idx="46">
                  <c:v>43891</c:v>
                </c:pt>
                <c:pt idx="47">
                  <c:v>43892</c:v>
                </c:pt>
                <c:pt idx="48">
                  <c:v>43893</c:v>
                </c:pt>
                <c:pt idx="49">
                  <c:v>43894</c:v>
                </c:pt>
                <c:pt idx="50">
                  <c:v>43895</c:v>
                </c:pt>
                <c:pt idx="51">
                  <c:v>43896</c:v>
                </c:pt>
                <c:pt idx="52">
                  <c:v>43897</c:v>
                </c:pt>
                <c:pt idx="53">
                  <c:v>43898</c:v>
                </c:pt>
                <c:pt idx="54">
                  <c:v>43899</c:v>
                </c:pt>
                <c:pt idx="55">
                  <c:v>43900</c:v>
                </c:pt>
                <c:pt idx="56">
                  <c:v>43901</c:v>
                </c:pt>
                <c:pt idx="57">
                  <c:v>43902</c:v>
                </c:pt>
                <c:pt idx="58">
                  <c:v>43903</c:v>
                </c:pt>
                <c:pt idx="59">
                  <c:v>43904</c:v>
                </c:pt>
                <c:pt idx="60">
                  <c:v>43905</c:v>
                </c:pt>
                <c:pt idx="61">
                  <c:v>43906</c:v>
                </c:pt>
                <c:pt idx="62">
                  <c:v>43907</c:v>
                </c:pt>
                <c:pt idx="63">
                  <c:v>43908</c:v>
                </c:pt>
                <c:pt idx="64">
                  <c:v>43909</c:v>
                </c:pt>
                <c:pt idx="65">
                  <c:v>43910</c:v>
                </c:pt>
                <c:pt idx="66">
                  <c:v>43911</c:v>
                </c:pt>
                <c:pt idx="67">
                  <c:v>43912</c:v>
                </c:pt>
                <c:pt idx="68">
                  <c:v>43913</c:v>
                </c:pt>
                <c:pt idx="69">
                  <c:v>43914</c:v>
                </c:pt>
                <c:pt idx="70">
                  <c:v>43915</c:v>
                </c:pt>
                <c:pt idx="71">
                  <c:v>43916</c:v>
                </c:pt>
                <c:pt idx="72">
                  <c:v>43917</c:v>
                </c:pt>
                <c:pt idx="73">
                  <c:v>43918</c:v>
                </c:pt>
                <c:pt idx="74">
                  <c:v>43919</c:v>
                </c:pt>
                <c:pt idx="75">
                  <c:v>43920</c:v>
                </c:pt>
                <c:pt idx="76">
                  <c:v>43921</c:v>
                </c:pt>
                <c:pt idx="77">
                  <c:v>43922</c:v>
                </c:pt>
                <c:pt idx="78">
                  <c:v>43923</c:v>
                </c:pt>
                <c:pt idx="79">
                  <c:v>43924</c:v>
                </c:pt>
                <c:pt idx="80">
                  <c:v>43925</c:v>
                </c:pt>
                <c:pt idx="81">
                  <c:v>43926</c:v>
                </c:pt>
                <c:pt idx="82">
                  <c:v>43927</c:v>
                </c:pt>
                <c:pt idx="83">
                  <c:v>43928</c:v>
                </c:pt>
                <c:pt idx="84">
                  <c:v>43929</c:v>
                </c:pt>
                <c:pt idx="85">
                  <c:v>43930</c:v>
                </c:pt>
                <c:pt idx="86">
                  <c:v>43931</c:v>
                </c:pt>
                <c:pt idx="87">
                  <c:v>43932</c:v>
                </c:pt>
                <c:pt idx="88">
                  <c:v>43933</c:v>
                </c:pt>
                <c:pt idx="89">
                  <c:v>43934</c:v>
                </c:pt>
                <c:pt idx="90">
                  <c:v>43935</c:v>
                </c:pt>
                <c:pt idx="91">
                  <c:v>43936</c:v>
                </c:pt>
                <c:pt idx="92">
                  <c:v>43937</c:v>
                </c:pt>
                <c:pt idx="93">
                  <c:v>43938</c:v>
                </c:pt>
                <c:pt idx="94">
                  <c:v>43939</c:v>
                </c:pt>
                <c:pt idx="95">
                  <c:v>43940</c:v>
                </c:pt>
                <c:pt idx="96">
                  <c:v>43941</c:v>
                </c:pt>
                <c:pt idx="97">
                  <c:v>43942</c:v>
                </c:pt>
                <c:pt idx="98">
                  <c:v>43943</c:v>
                </c:pt>
              </c:numCache>
            </c:numRef>
          </c:cat>
          <c:val>
            <c:numRef>
              <c:f>growthrate!$C$2:$C$100</c:f>
              <c:numCache>
                <c:formatCode>General</c:formatCode>
                <c:ptCount val="99"/>
                <c:pt idx="3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</c:v>
                </c:pt>
                <c:pt idx="48">
                  <c:v>3</c:v>
                </c:pt>
                <c:pt idx="49">
                  <c:v>23</c:v>
                </c:pt>
                <c:pt idx="50">
                  <c:v>1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7</c:v>
                </c:pt>
                <c:pt idx="55">
                  <c:v>15</c:v>
                </c:pt>
                <c:pt idx="56">
                  <c:v>0</c:v>
                </c:pt>
                <c:pt idx="57">
                  <c:v>12</c:v>
                </c:pt>
                <c:pt idx="58">
                  <c:v>8</c:v>
                </c:pt>
                <c:pt idx="59">
                  <c:v>15</c:v>
                </c:pt>
                <c:pt idx="60">
                  <c:v>10</c:v>
                </c:pt>
                <c:pt idx="61">
                  <c:v>16</c:v>
                </c:pt>
                <c:pt idx="62">
                  <c:v>21</c:v>
                </c:pt>
                <c:pt idx="63">
                  <c:v>19</c:v>
                </c:pt>
                <c:pt idx="64">
                  <c:v>29</c:v>
                </c:pt>
                <c:pt idx="65">
                  <c:v>63</c:v>
                </c:pt>
                <c:pt idx="66">
                  <c:v>66</c:v>
                </c:pt>
                <c:pt idx="67">
                  <c:v>91</c:v>
                </c:pt>
                <c:pt idx="68">
                  <c:v>77</c:v>
                </c:pt>
                <c:pt idx="69">
                  <c:v>70</c:v>
                </c:pt>
                <c:pt idx="70">
                  <c:v>87</c:v>
                </c:pt>
                <c:pt idx="71">
                  <c:v>75</c:v>
                </c:pt>
                <c:pt idx="72">
                  <c:v>149</c:v>
                </c:pt>
                <c:pt idx="73">
                  <c:v>106</c:v>
                </c:pt>
                <c:pt idx="74">
                  <c:v>92</c:v>
                </c:pt>
                <c:pt idx="75">
                  <c:v>180</c:v>
                </c:pt>
                <c:pt idx="76">
                  <c:v>386</c:v>
                </c:pt>
                <c:pt idx="77">
                  <c:v>328</c:v>
                </c:pt>
                <c:pt idx="78">
                  <c:v>336</c:v>
                </c:pt>
                <c:pt idx="79">
                  <c:v>638</c:v>
                </c:pt>
                <c:pt idx="80">
                  <c:v>472</c:v>
                </c:pt>
                <c:pt idx="81">
                  <c:v>693</c:v>
                </c:pt>
                <c:pt idx="82">
                  <c:v>354</c:v>
                </c:pt>
                <c:pt idx="83">
                  <c:v>773</c:v>
                </c:pt>
                <c:pt idx="84">
                  <c:v>540</c:v>
                </c:pt>
                <c:pt idx="85">
                  <c:v>678</c:v>
                </c:pt>
                <c:pt idx="86">
                  <c:v>1035</c:v>
                </c:pt>
                <c:pt idx="87">
                  <c:v>909</c:v>
                </c:pt>
                <c:pt idx="88">
                  <c:v>796</c:v>
                </c:pt>
                <c:pt idx="89">
                  <c:v>1211</c:v>
                </c:pt>
                <c:pt idx="90">
                  <c:v>1076</c:v>
                </c:pt>
                <c:pt idx="91">
                  <c:v>941</c:v>
                </c:pt>
                <c:pt idx="92">
                  <c:v>1007</c:v>
                </c:pt>
                <c:pt idx="93">
                  <c:v>991</c:v>
                </c:pt>
                <c:pt idx="94">
                  <c:v>1334</c:v>
                </c:pt>
                <c:pt idx="95">
                  <c:v>1553</c:v>
                </c:pt>
                <c:pt idx="96">
                  <c:v>1336</c:v>
                </c:pt>
                <c:pt idx="97">
                  <c:v>1383</c:v>
                </c:pt>
                <c:pt idx="98">
                  <c:v>1409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E4-4F85-9C32-BF6B6EC63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497604688"/>
        <c:axId val="497592552"/>
      </c:barChart>
      <c:lineChart>
        <c:grouping val="standard"/>
        <c:varyColors val="0"/>
        <c:ser>
          <c:idx val="3"/>
          <c:order val="1"/>
          <c:tx>
            <c:strRef>
              <c:f>growthrate!$E$1</c:f>
              <c:strCache>
                <c:ptCount val="1"/>
                <c:pt idx="0">
                  <c:v>Five day Moving Average Growth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growthrate!$A$2:$A$100</c:f>
              <c:numCache>
                <c:formatCode>m/d/yyyy</c:formatCode>
                <c:ptCount val="99"/>
                <c:pt idx="0">
                  <c:v>43845</c:v>
                </c:pt>
                <c:pt idx="1">
                  <c:v>43846</c:v>
                </c:pt>
                <c:pt idx="2">
                  <c:v>43847</c:v>
                </c:pt>
                <c:pt idx="3">
                  <c:v>43848</c:v>
                </c:pt>
                <c:pt idx="4">
                  <c:v>43849</c:v>
                </c:pt>
                <c:pt idx="5">
                  <c:v>43850</c:v>
                </c:pt>
                <c:pt idx="6">
                  <c:v>43851</c:v>
                </c:pt>
                <c:pt idx="7">
                  <c:v>43852</c:v>
                </c:pt>
                <c:pt idx="8">
                  <c:v>43853</c:v>
                </c:pt>
                <c:pt idx="9">
                  <c:v>43854</c:v>
                </c:pt>
                <c:pt idx="10">
                  <c:v>43855</c:v>
                </c:pt>
                <c:pt idx="11">
                  <c:v>43856</c:v>
                </c:pt>
                <c:pt idx="12">
                  <c:v>43857</c:v>
                </c:pt>
                <c:pt idx="13">
                  <c:v>43858</c:v>
                </c:pt>
                <c:pt idx="14">
                  <c:v>43859</c:v>
                </c:pt>
                <c:pt idx="15">
                  <c:v>43860</c:v>
                </c:pt>
                <c:pt idx="16">
                  <c:v>43861</c:v>
                </c:pt>
                <c:pt idx="17">
                  <c:v>43862</c:v>
                </c:pt>
                <c:pt idx="18">
                  <c:v>43863</c:v>
                </c:pt>
                <c:pt idx="19">
                  <c:v>43864</c:v>
                </c:pt>
                <c:pt idx="20">
                  <c:v>43865</c:v>
                </c:pt>
                <c:pt idx="21">
                  <c:v>43866</c:v>
                </c:pt>
                <c:pt idx="22">
                  <c:v>43867</c:v>
                </c:pt>
                <c:pt idx="23">
                  <c:v>43868</c:v>
                </c:pt>
                <c:pt idx="24">
                  <c:v>43869</c:v>
                </c:pt>
                <c:pt idx="25">
                  <c:v>43870</c:v>
                </c:pt>
                <c:pt idx="26">
                  <c:v>43871</c:v>
                </c:pt>
                <c:pt idx="27">
                  <c:v>43872</c:v>
                </c:pt>
                <c:pt idx="28">
                  <c:v>43873</c:v>
                </c:pt>
                <c:pt idx="29">
                  <c:v>43874</c:v>
                </c:pt>
                <c:pt idx="30">
                  <c:v>43875</c:v>
                </c:pt>
                <c:pt idx="31">
                  <c:v>43876</c:v>
                </c:pt>
                <c:pt idx="32">
                  <c:v>43877</c:v>
                </c:pt>
                <c:pt idx="33">
                  <c:v>43878</c:v>
                </c:pt>
                <c:pt idx="34">
                  <c:v>43879</c:v>
                </c:pt>
                <c:pt idx="35">
                  <c:v>43880</c:v>
                </c:pt>
                <c:pt idx="36">
                  <c:v>43881</c:v>
                </c:pt>
                <c:pt idx="37">
                  <c:v>43882</c:v>
                </c:pt>
                <c:pt idx="38">
                  <c:v>43883</c:v>
                </c:pt>
                <c:pt idx="39">
                  <c:v>43884</c:v>
                </c:pt>
                <c:pt idx="40">
                  <c:v>43885</c:v>
                </c:pt>
                <c:pt idx="41">
                  <c:v>43886</c:v>
                </c:pt>
                <c:pt idx="42">
                  <c:v>43887</c:v>
                </c:pt>
                <c:pt idx="43">
                  <c:v>43888</c:v>
                </c:pt>
                <c:pt idx="44">
                  <c:v>43889</c:v>
                </c:pt>
                <c:pt idx="45">
                  <c:v>43890</c:v>
                </c:pt>
                <c:pt idx="46">
                  <c:v>43891</c:v>
                </c:pt>
                <c:pt idx="47">
                  <c:v>43892</c:v>
                </c:pt>
                <c:pt idx="48">
                  <c:v>43893</c:v>
                </c:pt>
                <c:pt idx="49">
                  <c:v>43894</c:v>
                </c:pt>
                <c:pt idx="50">
                  <c:v>43895</c:v>
                </c:pt>
                <c:pt idx="51">
                  <c:v>43896</c:v>
                </c:pt>
                <c:pt idx="52">
                  <c:v>43897</c:v>
                </c:pt>
                <c:pt idx="53">
                  <c:v>43898</c:v>
                </c:pt>
                <c:pt idx="54">
                  <c:v>43899</c:v>
                </c:pt>
                <c:pt idx="55">
                  <c:v>43900</c:v>
                </c:pt>
                <c:pt idx="56">
                  <c:v>43901</c:v>
                </c:pt>
                <c:pt idx="57">
                  <c:v>43902</c:v>
                </c:pt>
                <c:pt idx="58">
                  <c:v>43903</c:v>
                </c:pt>
                <c:pt idx="59">
                  <c:v>43904</c:v>
                </c:pt>
                <c:pt idx="60">
                  <c:v>43905</c:v>
                </c:pt>
                <c:pt idx="61">
                  <c:v>43906</c:v>
                </c:pt>
                <c:pt idx="62">
                  <c:v>43907</c:v>
                </c:pt>
                <c:pt idx="63">
                  <c:v>43908</c:v>
                </c:pt>
                <c:pt idx="64">
                  <c:v>43909</c:v>
                </c:pt>
                <c:pt idx="65">
                  <c:v>43910</c:v>
                </c:pt>
                <c:pt idx="66">
                  <c:v>43911</c:v>
                </c:pt>
                <c:pt idx="67">
                  <c:v>43912</c:v>
                </c:pt>
                <c:pt idx="68">
                  <c:v>43913</c:v>
                </c:pt>
                <c:pt idx="69">
                  <c:v>43914</c:v>
                </c:pt>
                <c:pt idx="70">
                  <c:v>43915</c:v>
                </c:pt>
                <c:pt idx="71">
                  <c:v>43916</c:v>
                </c:pt>
                <c:pt idx="72">
                  <c:v>43917</c:v>
                </c:pt>
                <c:pt idx="73">
                  <c:v>43918</c:v>
                </c:pt>
                <c:pt idx="74">
                  <c:v>43919</c:v>
                </c:pt>
                <c:pt idx="75">
                  <c:v>43920</c:v>
                </c:pt>
                <c:pt idx="76">
                  <c:v>43921</c:v>
                </c:pt>
                <c:pt idx="77">
                  <c:v>43922</c:v>
                </c:pt>
                <c:pt idx="78">
                  <c:v>43923</c:v>
                </c:pt>
                <c:pt idx="79">
                  <c:v>43924</c:v>
                </c:pt>
                <c:pt idx="80">
                  <c:v>43925</c:v>
                </c:pt>
                <c:pt idx="81">
                  <c:v>43926</c:v>
                </c:pt>
                <c:pt idx="82">
                  <c:v>43927</c:v>
                </c:pt>
                <c:pt idx="83">
                  <c:v>43928</c:v>
                </c:pt>
                <c:pt idx="84">
                  <c:v>43929</c:v>
                </c:pt>
                <c:pt idx="85">
                  <c:v>43930</c:v>
                </c:pt>
                <c:pt idx="86">
                  <c:v>43931</c:v>
                </c:pt>
                <c:pt idx="87">
                  <c:v>43932</c:v>
                </c:pt>
                <c:pt idx="88">
                  <c:v>43933</c:v>
                </c:pt>
                <c:pt idx="89">
                  <c:v>43934</c:v>
                </c:pt>
                <c:pt idx="90">
                  <c:v>43935</c:v>
                </c:pt>
                <c:pt idx="91">
                  <c:v>43936</c:v>
                </c:pt>
                <c:pt idx="92">
                  <c:v>43937</c:v>
                </c:pt>
                <c:pt idx="93">
                  <c:v>43938</c:v>
                </c:pt>
                <c:pt idx="94">
                  <c:v>43939</c:v>
                </c:pt>
                <c:pt idx="95">
                  <c:v>43940</c:v>
                </c:pt>
                <c:pt idx="96">
                  <c:v>43941</c:v>
                </c:pt>
                <c:pt idx="97">
                  <c:v>43942</c:v>
                </c:pt>
                <c:pt idx="98">
                  <c:v>43943</c:v>
                </c:pt>
              </c:numCache>
            </c:numRef>
          </c:cat>
          <c:val>
            <c:numRef>
              <c:f>growthrate!$E$2:$E$100</c:f>
              <c:numCache>
                <c:formatCode>General</c:formatCode>
                <c:ptCount val="99"/>
                <c:pt idx="20" formatCode="0">
                  <c:v>30</c:v>
                </c:pt>
                <c:pt idx="21" formatCode="0">
                  <c:v>30</c:v>
                </c:pt>
                <c:pt idx="22" formatCode="0">
                  <c:v>30</c:v>
                </c:pt>
                <c:pt idx="23" formatCode="0">
                  <c:v>10</c:v>
                </c:pt>
                <c:pt idx="24" formatCode="0">
                  <c:v>0</c:v>
                </c:pt>
                <c:pt idx="25" formatCode="0">
                  <c:v>0</c:v>
                </c:pt>
                <c:pt idx="26" formatCode="0">
                  <c:v>0</c:v>
                </c:pt>
                <c:pt idx="27" formatCode="0">
                  <c:v>0</c:v>
                </c:pt>
                <c:pt idx="28" formatCode="0">
                  <c:v>0</c:v>
                </c:pt>
                <c:pt idx="29" formatCode="0">
                  <c:v>0</c:v>
                </c:pt>
                <c:pt idx="30" formatCode="0">
                  <c:v>0</c:v>
                </c:pt>
                <c:pt idx="31" formatCode="0">
                  <c:v>0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0</c:v>
                </c:pt>
                <c:pt idx="35" formatCode="0">
                  <c:v>0</c:v>
                </c:pt>
                <c:pt idx="36" formatCode="0">
                  <c:v>0</c:v>
                </c:pt>
                <c:pt idx="37" formatCode="0">
                  <c:v>0</c:v>
                </c:pt>
                <c:pt idx="38" formatCode="0">
                  <c:v>0</c:v>
                </c:pt>
                <c:pt idx="39" formatCode="0">
                  <c:v>0</c:v>
                </c:pt>
                <c:pt idx="40" formatCode="0">
                  <c:v>0</c:v>
                </c:pt>
                <c:pt idx="41" formatCode="0">
                  <c:v>0</c:v>
                </c:pt>
                <c:pt idx="42" formatCode="0">
                  <c:v>0</c:v>
                </c:pt>
                <c:pt idx="43" formatCode="0">
                  <c:v>0</c:v>
                </c:pt>
                <c:pt idx="44" formatCode="0">
                  <c:v>0</c:v>
                </c:pt>
                <c:pt idx="45" formatCode="0">
                  <c:v>0</c:v>
                </c:pt>
                <c:pt idx="46" formatCode="0">
                  <c:v>0</c:v>
                </c:pt>
                <c:pt idx="47" formatCode="0">
                  <c:v>20</c:v>
                </c:pt>
                <c:pt idx="48" formatCode="0">
                  <c:v>30</c:v>
                </c:pt>
                <c:pt idx="49" formatCode="0">
                  <c:v>81.1111111111111</c:v>
                </c:pt>
                <c:pt idx="50" formatCode="0">
                  <c:v>81.7361111111111</c:v>
                </c:pt>
                <c:pt idx="51" formatCode="0">
                  <c:v>82.342171717171695</c:v>
                </c:pt>
                <c:pt idx="52" formatCode="0">
                  <c:v>64.106877599524594</c:v>
                </c:pt>
                <c:pt idx="53" formatCode="0">
                  <c:v>57.3501208427679</c:v>
                </c:pt>
                <c:pt idx="54" formatCode="0">
                  <c:v>9.4948236851451604</c:v>
                </c:pt>
                <c:pt idx="55" formatCode="0">
                  <c:v>14.869823685145199</c:v>
                </c:pt>
                <c:pt idx="56" formatCode="0">
                  <c:v>14.263763079084599</c:v>
                </c:pt>
                <c:pt idx="57" formatCode="0">
                  <c:v>16.191364889039299</c:v>
                </c:pt>
                <c:pt idx="58" formatCode="0">
                  <c:v>15.0260437237181</c:v>
                </c:pt>
                <c:pt idx="59" formatCode="0">
                  <c:v>15.2996415349357</c:v>
                </c:pt>
                <c:pt idx="60" formatCode="0">
                  <c:v>11.2996415349357</c:v>
                </c:pt>
                <c:pt idx="61" formatCode="0">
                  <c:v>14.2087324440266</c:v>
                </c:pt>
                <c:pt idx="62" formatCode="0">
                  <c:v>13.8497580850522</c:v>
                </c:pt>
                <c:pt idx="63" formatCode="0">
                  <c:v>14.356870020735601</c:v>
                </c:pt>
                <c:pt idx="64" formatCode="0">
                  <c:v>14.321434159644101</c:v>
                </c:pt>
                <c:pt idx="65" formatCode="0">
                  <c:v>18.782972621182601</c:v>
                </c:pt>
                <c:pt idx="66" formatCode="0">
                  <c:v>20.9901607818591</c:v>
                </c:pt>
                <c:pt idx="67" formatCode="0">
                  <c:v>23.274111399143099</c:v>
                </c:pt>
                <c:pt idx="68" formatCode="0">
                  <c:v>24.399920759031598</c:v>
                </c:pt>
                <c:pt idx="69" formatCode="0">
                  <c:v>23.751473310701702</c:v>
                </c:pt>
                <c:pt idx="70" formatCode="0">
                  <c:v>20.3860202584159</c:v>
                </c:pt>
                <c:pt idx="71" formatCode="0">
                  <c:v>17.580989262608401</c:v>
                </c:pt>
                <c:pt idx="72" formatCode="0">
                  <c:v>16.079727411438601</c:v>
                </c:pt>
                <c:pt idx="73" formatCode="0">
                  <c:v>14.797291827177199</c:v>
                </c:pt>
                <c:pt idx="74" formatCode="0">
                  <c:v>13.8312322176536</c:v>
                </c:pt>
                <c:pt idx="75" formatCode="0">
                  <c:v>14.0964913462161</c:v>
                </c:pt>
                <c:pt idx="76" formatCode="0">
                  <c:v>17.985243272256199</c:v>
                </c:pt>
                <c:pt idx="77" formatCode="0">
                  <c:v>17.869221172808601</c:v>
                </c:pt>
                <c:pt idx="78" formatCode="0">
                  <c:v>18.840813383576101</c:v>
                </c:pt>
                <c:pt idx="79" formatCode="0">
                  <c:v>22.161344537815101</c:v>
                </c:pt>
                <c:pt idx="80" formatCode="0">
                  <c:v>22</c:v>
                </c:pt>
                <c:pt idx="81" formatCode="0">
                  <c:v>20</c:v>
                </c:pt>
                <c:pt idx="82" formatCode="0">
                  <c:v>17.8</c:v>
                </c:pt>
                <c:pt idx="83" formatCode="0">
                  <c:v>17.8</c:v>
                </c:pt>
                <c:pt idx="84" formatCode="0">
                  <c:v>14.6</c:v>
                </c:pt>
                <c:pt idx="85">
                  <c:v>14</c:v>
                </c:pt>
                <c:pt idx="86">
                  <c:v>13</c:v>
                </c:pt>
                <c:pt idx="87">
                  <c:v>14</c:v>
                </c:pt>
                <c:pt idx="88">
                  <c:v>12</c:v>
                </c:pt>
                <c:pt idx="89">
                  <c:v>13</c:v>
                </c:pt>
                <c:pt idx="90">
                  <c:v>12</c:v>
                </c:pt>
                <c:pt idx="91">
                  <c:v>11</c:v>
                </c:pt>
                <c:pt idx="92">
                  <c:v>10</c:v>
                </c:pt>
                <c:pt idx="93">
                  <c:v>9</c:v>
                </c:pt>
                <c:pt idx="94">
                  <c:v>9</c:v>
                </c:pt>
                <c:pt idx="95">
                  <c:v>9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4E4-4F85-9C32-BF6B6EC63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397152"/>
        <c:axId val="427395512"/>
      </c:lineChart>
      <c:dateAx>
        <c:axId val="427397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100">
                    <a:solidFill>
                      <a:schemeClr val="tx1"/>
                    </a:solidFill>
                  </a:rPr>
                  <a:t>Date of Confirmation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395512"/>
        <c:crosses val="autoZero"/>
        <c:auto val="1"/>
        <c:lblOffset val="100"/>
        <c:baseTimeUnit val="days"/>
        <c:majorUnit val="7"/>
        <c:majorTimeUnit val="days"/>
      </c:dateAx>
      <c:valAx>
        <c:axId val="42739551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100">
                    <a:solidFill>
                      <a:schemeClr val="tx1"/>
                    </a:solidFill>
                  </a:rPr>
                  <a:t>Moving Average Growth Rate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397152"/>
        <c:crosses val="autoZero"/>
        <c:crossBetween val="between"/>
      </c:valAx>
      <c:valAx>
        <c:axId val="4975925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>
                    <a:solidFill>
                      <a:schemeClr val="tx1"/>
                    </a:solidFill>
                  </a:rPr>
                  <a:t>COVID19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604688"/>
        <c:crosses val="max"/>
        <c:crossBetween val="between"/>
      </c:valAx>
      <c:dateAx>
        <c:axId val="4976046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9759255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u="none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9E5B8-D450-4AA6-9F46-721292A230F0}" type="datetimeFigureOut">
              <a:rPr lang="en-IN" smtClean="0"/>
              <a:t>24-04-2020</a:t>
            </a:fld>
            <a:endParaRPr lang="en-IN"/>
          </a:p>
        </p:txBody>
      </p:sp>
      <p:sp>
        <p:nvSpPr>
          <p:cNvPr id="104869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104869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A564-285C-4FF9-9EEF-1A003547708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8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6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9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B1E2-F5EE-40F7-AE25-1989D3E33AA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DBAE1-3F34-4D9A-891C-C52169DAE7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r>
              <a:rPr lang="en-US" b="1" dirty="0">
                <a:solidFill>
                  <a:schemeClr val="bg1"/>
                </a:solidFill>
              </a:rPr>
              <a:t>COVID 19 Pandemic </a:t>
            </a:r>
            <a:r>
              <a:rPr lang="en-US" b="1" dirty="0" err="1">
                <a:solidFill>
                  <a:schemeClr val="bg1"/>
                </a:solidFill>
              </a:rPr>
              <a:t>Response⎼India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NCDC</a:t>
            </a:r>
          </a:p>
          <a:p>
            <a:r>
              <a:rPr lang="en-US" b="1" dirty="0"/>
              <a:t>23/04/2020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COVID-19 Surveillance and Response in India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048595" name="Content Placeholder 2"/>
          <p:cNvSpPr>
            <a:spLocks noGrp="1"/>
          </p:cNvSpPr>
          <p:nvPr>
            <p:ph sz="half" idx="1"/>
          </p:nvPr>
        </p:nvSpPr>
        <p:spPr>
          <a:xfrm>
            <a:off x="0" y="1690688"/>
            <a:ext cx="5230181" cy="4802187"/>
          </a:xfrm>
        </p:spPr>
        <p:txBody>
          <a:bodyPr>
            <a:normAutofit fontScale="95833" lnSpcReduction="20000"/>
          </a:bodyPr>
          <a:lstStyle/>
          <a:p>
            <a:pPr marL="0" indent="0">
              <a:buNone/>
            </a:pPr>
            <a:r>
              <a:rPr lang="en-US" dirty="0"/>
              <a:t>IDSP - Surveillance and response− </a:t>
            </a:r>
          </a:p>
          <a:p>
            <a:pPr lvl="1"/>
            <a:r>
              <a:rPr lang="en-US" dirty="0"/>
              <a:t>Decentralized reporting from 37 states and 734 districts</a:t>
            </a:r>
          </a:p>
          <a:p>
            <a:pPr lvl="1"/>
            <a:r>
              <a:rPr lang="en-US" dirty="0"/>
              <a:t>IT enabled </a:t>
            </a:r>
            <a:r>
              <a:rPr lang="en-US" u="sng" dirty="0"/>
              <a:t>near real time </a:t>
            </a:r>
            <a:r>
              <a:rPr lang="en-US" dirty="0"/>
              <a:t>data capture</a:t>
            </a:r>
          </a:p>
          <a:p>
            <a:pPr lvl="1"/>
            <a:r>
              <a:rPr lang="en-US" dirty="0"/>
              <a:t>SSS dashboard developed</a:t>
            </a:r>
          </a:p>
          <a:p>
            <a:pPr lvl="1"/>
            <a:r>
              <a:rPr lang="en-US" dirty="0"/>
              <a:t>Epidemic Intelligence and data analysis support to States</a:t>
            </a:r>
          </a:p>
          <a:p>
            <a:pPr lvl="1"/>
            <a:r>
              <a:rPr lang="en-US" dirty="0"/>
              <a:t>Effective coordination</a:t>
            </a:r>
          </a:p>
          <a:p>
            <a:pPr lvl="1"/>
            <a:r>
              <a:rPr lang="en-US" dirty="0"/>
              <a:t>Linked to hotspot identification and cluster containment by States</a:t>
            </a:r>
          </a:p>
          <a:p>
            <a:pPr lvl="1"/>
            <a:r>
              <a:rPr lang="en-US" dirty="0"/>
              <a:t>Monitoring response interventions </a:t>
            </a:r>
          </a:p>
          <a:p>
            <a:pPr lvl="1"/>
            <a:endParaRPr lang="en-US" dirty="0"/>
          </a:p>
        </p:txBody>
      </p:sp>
      <p:pic>
        <p:nvPicPr>
          <p:cNvPr id="2097152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0181" y="1855462"/>
            <a:ext cx="6976107" cy="3973838"/>
          </a:xfrm>
          <a:prstGeom prst="rect">
            <a:avLst/>
          </a:prstGeom>
        </p:spPr>
      </p:pic>
      <p:sp>
        <p:nvSpPr>
          <p:cNvPr id="1048596" name="TextBox 5"/>
          <p:cNvSpPr txBox="1"/>
          <p:nvPr/>
        </p:nvSpPr>
        <p:spPr>
          <a:xfrm>
            <a:off x="10895122" y="1861612"/>
            <a:ext cx="1026368" cy="3581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48597" name="TextBox 3"/>
          <p:cNvSpPr txBox="1"/>
          <p:nvPr/>
        </p:nvSpPr>
        <p:spPr>
          <a:xfrm>
            <a:off x="10895122" y="2228850"/>
            <a:ext cx="8349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States - District level Implementation framework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COVID-19 Surveillance and Response 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sz="half" idx="1"/>
          </p:nvPr>
        </p:nvSpPr>
        <p:spPr>
          <a:xfrm>
            <a:off x="0" y="1833190"/>
            <a:ext cx="5230181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District − DM/ Collector</a:t>
            </a:r>
          </a:p>
          <a:p>
            <a:pPr lvl="1"/>
            <a:r>
              <a:rPr lang="en-US" dirty="0"/>
              <a:t>Affected and non- affected districts</a:t>
            </a:r>
          </a:p>
          <a:p>
            <a:pPr lvl="1"/>
            <a:r>
              <a:rPr lang="en-US" dirty="0"/>
              <a:t>House to house search</a:t>
            </a:r>
          </a:p>
          <a:p>
            <a:pPr lvl="1"/>
            <a:r>
              <a:rPr lang="en-US" dirty="0"/>
              <a:t>Quarantine &amp; isolation</a:t>
            </a:r>
          </a:p>
          <a:p>
            <a:pPr lvl="1"/>
            <a:r>
              <a:rPr lang="en-US" dirty="0"/>
              <a:t>Logistics – dashboards, media</a:t>
            </a:r>
          </a:p>
          <a:p>
            <a:pPr lvl="1"/>
            <a:r>
              <a:rPr lang="en-US" dirty="0"/>
              <a:t>Coordination for sample collection</a:t>
            </a:r>
          </a:p>
          <a:p>
            <a:pPr lvl="1"/>
            <a:r>
              <a:rPr lang="en-US" dirty="0"/>
              <a:t>Linked to hotspot identification and cluster containment</a:t>
            </a:r>
          </a:p>
          <a:p>
            <a:pPr lvl="1"/>
            <a:r>
              <a:rPr lang="en-US" dirty="0"/>
              <a:t>Monitoring by PS/Health ministry/ CS/CMs</a:t>
            </a:r>
          </a:p>
          <a:p>
            <a:pPr lvl="1"/>
            <a:r>
              <a:rPr lang="en-US" dirty="0"/>
              <a:t>Central teams deployment</a:t>
            </a:r>
          </a:p>
          <a:p>
            <a:pPr lvl="1"/>
            <a:endParaRPr lang="en-US" dirty="0"/>
          </a:p>
        </p:txBody>
      </p:sp>
      <p:pic>
        <p:nvPicPr>
          <p:cNvPr id="2097153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0181" y="1855462"/>
            <a:ext cx="6976107" cy="3973838"/>
          </a:xfrm>
          <a:prstGeom prst="rect">
            <a:avLst/>
          </a:prstGeom>
        </p:spPr>
      </p:pic>
      <p:sp>
        <p:nvSpPr>
          <p:cNvPr id="1048600" name="TextBox 5"/>
          <p:cNvSpPr txBox="1"/>
          <p:nvPr/>
        </p:nvSpPr>
        <p:spPr>
          <a:xfrm>
            <a:off x="10895122" y="1861612"/>
            <a:ext cx="1026368" cy="3581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48601" name="TextBox 3"/>
          <p:cNvSpPr txBox="1"/>
          <p:nvPr/>
        </p:nvSpPr>
        <p:spPr>
          <a:xfrm>
            <a:off x="10895122" y="2228850"/>
            <a:ext cx="8349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B1B-C379-4B20-8576-B0D36E243516}" type="slidenum">
              <a:rPr lang="en-US" smtClean="0"/>
              <a:t>4</a:t>
            </a:fld>
            <a:endParaRPr lang="en-US"/>
          </a:p>
        </p:txBody>
      </p:sp>
      <p:sp>
        <p:nvSpPr>
          <p:cNvPr id="1048608" name="Title 1"/>
          <p:cNvSpPr txBox="1"/>
          <p:nvPr/>
        </p:nvSpPr>
        <p:spPr>
          <a:xfrm>
            <a:off x="1524000" y="0"/>
            <a:ext cx="9144000" cy="48736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>
                <a:cs typeface="Times New Roman" panose="02020603050405020304" pitchFamily="18" charset="0"/>
              </a:rPr>
              <a:t>Community Surveillance through IDSP till 23-04-2020</a:t>
            </a:r>
            <a:endParaRPr lang="en-IN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4194304" name="Chart 9"/>
          <p:cNvGraphicFramePr>
            <a:graphicFrameLocks/>
          </p:cNvGraphicFramePr>
          <p:nvPr/>
        </p:nvGraphicFramePr>
        <p:xfrm>
          <a:off x="1524000" y="685802"/>
          <a:ext cx="693420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94305" name="Table 5"/>
          <p:cNvGraphicFramePr>
            <a:graphicFrameLocks noGrp="1"/>
          </p:cNvGraphicFramePr>
          <p:nvPr/>
        </p:nvGraphicFramePr>
        <p:xfrm>
          <a:off x="8472264" y="548680"/>
          <a:ext cx="2016224" cy="511257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45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5239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Date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Cumulative under surveillance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23-01-2020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30-01-2020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06-02-2020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13-02-2020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17949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20-02-2020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27-02-2020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23832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05-03-2020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29607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12-03-2020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38082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19-03-2020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90459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26-03-2020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267921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02-04-2020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571616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09-04-2020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659665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16-04-2020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775589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23-04-2020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945915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B1B-C379-4B20-8576-B0D36E243516}" type="slidenum">
              <a:rPr lang="en-US" smtClean="0"/>
              <a:t>5</a:t>
            </a:fld>
            <a:endParaRPr lang="en-US"/>
          </a:p>
        </p:txBody>
      </p:sp>
      <p:sp>
        <p:nvSpPr>
          <p:cNvPr id="1048610" name="Title 1"/>
          <p:cNvSpPr txBox="1"/>
          <p:nvPr/>
        </p:nvSpPr>
        <p:spPr>
          <a:xfrm>
            <a:off x="1524000" y="0"/>
            <a:ext cx="9144000" cy="48736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>
                <a:cs typeface="Times New Roman" panose="02020603050405020304" pitchFamily="18" charset="0"/>
              </a:rPr>
              <a:t>Community Surveillance through IDSP till 23-04-2020</a:t>
            </a:r>
            <a:endParaRPr lang="en-IN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4194306" name="Table 5"/>
          <p:cNvGraphicFramePr>
            <a:graphicFrameLocks noGrp="1"/>
          </p:cNvGraphicFramePr>
          <p:nvPr/>
        </p:nvGraphicFramePr>
        <p:xfrm>
          <a:off x="7896201" y="548681"/>
          <a:ext cx="2592287" cy="568863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8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033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Date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Cumulative under surveillance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Cases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23-01-2020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30-01-2020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1088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06-02-2020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6599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13-02-2020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17949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20-02-2020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20221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27-02-2020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23832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05-03-2020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29607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12-03-2020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38082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19-03-2020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90459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26-03-2020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267921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649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02-04-2020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571616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09-04-2020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659665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5734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16-04-2020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775589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12252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23-04-2020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945915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21298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4194307" name="Chart 6"/>
          <p:cNvGraphicFramePr>
            <a:graphicFrameLocks/>
          </p:cNvGraphicFramePr>
          <p:nvPr/>
        </p:nvGraphicFramePr>
        <p:xfrm>
          <a:off x="1703512" y="692696"/>
          <a:ext cx="60486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4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Data Driven Graded Government Policies Introduced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04861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194309" name="Chart 6"/>
          <p:cNvGraphicFramePr>
            <a:graphicFrameLocks/>
          </p:cNvGraphicFramePr>
          <p:nvPr/>
        </p:nvGraphicFramePr>
        <p:xfrm>
          <a:off x="2149311" y="1960561"/>
          <a:ext cx="7692273" cy="475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617" name="Rectangle 7"/>
          <p:cNvSpPr/>
          <p:nvPr/>
        </p:nvSpPr>
        <p:spPr>
          <a:xfrm>
            <a:off x="8097978" y="4727041"/>
            <a:ext cx="1046376" cy="716437"/>
          </a:xfrm>
          <a:prstGeom prst="rect">
            <a:avLst/>
          </a:prstGeom>
          <a:solidFill>
            <a:srgbClr val="E5EBF7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Slowdown in Doubling Rate after Countrywide Lockdown</a:t>
            </a:r>
          </a:p>
        </p:txBody>
      </p:sp>
      <p:graphicFrame>
        <p:nvGraphicFramePr>
          <p:cNvPr id="4194310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62125"/>
          <a:ext cx="10515600" cy="47929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9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3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Time Period of Lock Down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Cumulative Cases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 Day Doubling Time (Days)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Week 1 (24 – 30 March)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1251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Week 2 (31 March– 6 April)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4421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Week 3 (7 – 13 April)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10363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6.0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Week 4 (14– 20 April)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18601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8.6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Widescreen</PresentationFormat>
  <Paragraphs>134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COVID 19 Pandemic Response⎼India</vt:lpstr>
      <vt:lpstr>COVID-19 Surveillance and Response in India</vt:lpstr>
      <vt:lpstr>States - District level Implementation framework COVID-19 Surveillance and Response </vt:lpstr>
      <vt:lpstr>PowerPoint Presentation</vt:lpstr>
      <vt:lpstr>PowerPoint Presentation</vt:lpstr>
      <vt:lpstr>Data Driven Graded Government Policies Introduced</vt:lpstr>
      <vt:lpstr>Slowdown in Doubling Rate after Countrywide Lockdown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K Madan Gopal</dc:creator>
  <cp:lastModifiedBy>Dheep Mampilly</cp:lastModifiedBy>
  <cp:revision>1</cp:revision>
  <dcterms:created xsi:type="dcterms:W3CDTF">2020-04-17T17:08:56Z</dcterms:created>
  <dcterms:modified xsi:type="dcterms:W3CDTF">2020-04-24T12:50:37Z</dcterms:modified>
</cp:coreProperties>
</file>